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3" r:id="rId3"/>
    <p:sldId id="261" r:id="rId4"/>
    <p:sldId id="281" r:id="rId5"/>
    <p:sldId id="267" r:id="rId6"/>
    <p:sldId id="268" r:id="rId7"/>
    <p:sldId id="295" r:id="rId8"/>
    <p:sldId id="270" r:id="rId9"/>
    <p:sldId id="271" r:id="rId10"/>
    <p:sldId id="285" r:id="rId11"/>
    <p:sldId id="275" r:id="rId12"/>
    <p:sldId id="280" r:id="rId13"/>
    <p:sldId id="291" r:id="rId14"/>
    <p:sldId id="282" r:id="rId15"/>
    <p:sldId id="283" r:id="rId16"/>
    <p:sldId id="284" r:id="rId17"/>
    <p:sldId id="272" r:id="rId18"/>
    <p:sldId id="273" r:id="rId19"/>
    <p:sldId id="274" r:id="rId20"/>
    <p:sldId id="286" r:id="rId21"/>
    <p:sldId id="287" r:id="rId22"/>
    <p:sldId id="288" r:id="rId23"/>
    <p:sldId id="289" r:id="rId24"/>
    <p:sldId id="290" r:id="rId25"/>
    <p:sldId id="292" r:id="rId26"/>
    <p:sldId id="257" r:id="rId27"/>
    <p:sldId id="294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99FF"/>
    <a:srgbClr val="3EE23E"/>
    <a:srgbClr val="99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580C-FADF-4D37-8D1D-8DA82D8BFCCE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DB7E2-184D-4731-9117-2FF2B7C4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Light"/>
              <a:cs typeface="Seravek Ligh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20" name="Freeform 19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Light"/>
              <a:cs typeface="Seravek Ligh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ravek Light"/>
              <a:cs typeface="Seravek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47064"/>
            <a:ext cx="8574087" cy="4779100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  <a:lvl2pPr>
              <a:buClr>
                <a:srgbClr val="92D050"/>
              </a:buClr>
              <a:defRPr>
                <a:latin typeface="Seravek Light"/>
                <a:cs typeface="Seravek Light"/>
              </a:defRPr>
            </a:lvl2pPr>
            <a:lvl3pPr>
              <a:defRPr>
                <a:latin typeface="Seravek Light"/>
                <a:cs typeface="Seravek Light"/>
              </a:defRPr>
            </a:lvl3pPr>
            <a:lvl4pPr>
              <a:buClr>
                <a:srgbClr val="92D050"/>
              </a:buClr>
              <a:defRPr>
                <a:latin typeface="Seravek Light"/>
                <a:cs typeface="Seravek Light"/>
              </a:defRPr>
            </a:lvl4pPr>
            <a:lvl5pPr>
              <a:defRPr>
                <a:latin typeface="Seravek Light"/>
                <a:cs typeface="Seravek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1375930"/>
            <a:ext cx="8574087" cy="5018520"/>
          </a:xfrm>
        </p:spPr>
        <p:txBody>
          <a:bodyPr/>
          <a:lstStyle>
            <a:lvl1pPr>
              <a:buNone/>
              <a:defRPr>
                <a:latin typeface="Seravek Light"/>
                <a:cs typeface="Seravek 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B905BDEA-8CF2-914C-BA75-56F0EB411F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Seravek Light"/>
          <a:ea typeface="+mj-ea"/>
          <a:cs typeface="Seravek Light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1pPr>
      <a:lvl2pPr marL="914400" indent="-457200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3pPr>
      <a:lvl4pPr marL="1600200" indent="-339725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airbnb.com/rooms/4597013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6542764" cy="4779100"/>
          </a:xfrm>
        </p:spPr>
        <p:txBody>
          <a:bodyPr/>
          <a:lstStyle/>
          <a:p>
            <a:r>
              <a:rPr lang="en-US" sz="3600" b="1" dirty="0" smtClean="0"/>
              <a:t>Problem </a:t>
            </a:r>
            <a:r>
              <a:rPr lang="en-US" sz="3600" b="1" dirty="0"/>
              <a:t>Statement</a:t>
            </a:r>
          </a:p>
          <a:p>
            <a:pPr lvl="1"/>
            <a:r>
              <a:rPr lang="en-US" sz="2800" dirty="0"/>
              <a:t>Loftium seeks to maximize Airbnb revenue from private rooms </a:t>
            </a:r>
          </a:p>
          <a:p>
            <a:endParaRPr lang="en-US" sz="1600" b="1" dirty="0" smtClean="0"/>
          </a:p>
          <a:p>
            <a:r>
              <a:rPr lang="en-US" sz="3600" b="1" dirty="0" smtClean="0"/>
              <a:t>Desired </a:t>
            </a:r>
            <a:r>
              <a:rPr lang="en-US" sz="3600" b="1" dirty="0"/>
              <a:t>Outcome</a:t>
            </a:r>
          </a:p>
          <a:p>
            <a:pPr lvl="1"/>
            <a:r>
              <a:rPr lang="en-US" sz="2800" dirty="0"/>
              <a:t>A predictive model that best estimates recurring Airbnb </a:t>
            </a:r>
            <a:r>
              <a:rPr lang="en-US" sz="2800" dirty="0" smtClean="0"/>
              <a:t>revenue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9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Certain areas exhibit more extreme seasonal variation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340471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 (by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 3 and Bottom 3 </a:t>
            </a:r>
            <a:r>
              <a:rPr lang="en-US" sz="1200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zipcodes</a:t>
            </a: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by seasonal variation</a:t>
            </a:r>
            <a:endParaRPr lang="en-US" sz="1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1409" y="6030853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559030" y="376170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42" y="2097126"/>
            <a:ext cx="7447211" cy="397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44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Host Quality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>
          <a:xfrm>
            <a:off x="452505" y="871528"/>
            <a:ext cx="7754112" cy="2432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Occupancy increases with property ratings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750909"/>
            <a:ext cx="8312727" cy="4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and Considerations</a:t>
            </a:r>
            <a:endParaRPr lang="en-US" sz="3600" dirty="0"/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Significant variation in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Significant presence of outliers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Strong seasonality impact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Host/Listing ratings are relevant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Granularity limited to month-level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5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2"/>
            <a:r>
              <a:rPr lang="en-US" dirty="0" smtClean="0"/>
              <a:t>On average, EDR predictions are off by $25</a:t>
            </a:r>
          </a:p>
          <a:p>
            <a:pPr lvl="2"/>
            <a:r>
              <a:rPr lang="en-US" dirty="0" smtClean="0"/>
              <a:t>Seems high, but tremendous amount of noise in data</a:t>
            </a:r>
          </a:p>
          <a:p>
            <a:pPr lvl="3"/>
            <a:r>
              <a:rPr lang="en-US" dirty="0" smtClean="0"/>
              <a:t>Mispriced listings</a:t>
            </a:r>
          </a:p>
          <a:p>
            <a:pPr lvl="3"/>
            <a:r>
              <a:rPr lang="en-US" dirty="0" smtClean="0"/>
              <a:t>Minimal reservation days</a:t>
            </a:r>
          </a:p>
          <a:p>
            <a:pPr lvl="3"/>
            <a:r>
              <a:rPr lang="en-US" dirty="0" smtClean="0"/>
              <a:t>Data integrity issues?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Are there specific segments that we can focus on to reduce the noise?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Evaluating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7004403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Recommendations</a:t>
            </a:r>
            <a:endParaRPr lang="en-US" sz="3200" b="1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Reduce data noise by focusing on properties that are in Loftium’s “sweet spot”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Consider a tiered-model structure that optimizes prediction for each tier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Generalize model to avoid hard-coded seasonality per </a:t>
            </a:r>
            <a:r>
              <a:rPr lang="en-US" dirty="0" err="1" smtClean="0"/>
              <a:t>Zipcode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Identify additional features that can be systematically added to the model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1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to extract meaningful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3" y="2335625"/>
            <a:ext cx="4304044" cy="1313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3850"/>
          <a:stretch/>
        </p:blipFill>
        <p:spPr>
          <a:xfrm>
            <a:off x="597844" y="4048200"/>
            <a:ext cx="7830228" cy="1849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530" y="5111923"/>
            <a:ext cx="3577507" cy="2700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68866" y="2420304"/>
            <a:ext cx="1495121" cy="2135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6205" y="1451045"/>
            <a:ext cx="4571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Natural Language 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198" y="6216278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https://www.airbnb.com/rooms/4597013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21" y="2209258"/>
            <a:ext cx="1418835" cy="156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6326" y="1724543"/>
            <a:ext cx="8684650" cy="4232374"/>
            <a:chOff x="236325" y="1250280"/>
            <a:chExt cx="11028575" cy="5016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5" y="1250280"/>
              <a:ext cx="2781300" cy="5016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636"/>
            <a:stretch/>
          </p:blipFill>
          <p:spPr>
            <a:xfrm>
              <a:off x="3007130" y="1292264"/>
              <a:ext cx="2743200" cy="4921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2800" y="1292264"/>
              <a:ext cx="2654300" cy="4889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7100" y="1292264"/>
              <a:ext cx="2717800" cy="49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71556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capitol 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walking distance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private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easy access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street parking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private bath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 bus lines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minutes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 walk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full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west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6205" y="1566459"/>
            <a:ext cx="4180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 Private Room Properties (n = 693)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8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Develop alternative predictive models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7862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10 minutes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bus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university district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away university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minutes bus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comfortable only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best coffee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downtown some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university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    some best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ethnic restaurants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Price &lt; $50 (n = 116)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443" y="2210540"/>
            <a:ext cx="603681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68940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easy access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west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columbia city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shared kitchen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size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$50 &lt; Price &lt; $75 (n = 307)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6012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83004"/>
              </p:ext>
            </p:extLst>
          </p:nvPr>
        </p:nvGraphicFramePr>
        <p:xfrm>
          <a:off x="5334875" y="1674034"/>
          <a:ext cx="3462896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01640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full bathroom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one block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within walking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washer dryer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access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$75&lt; Price &lt; $100 (n = 179)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6196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60966"/>
              </p:ext>
            </p:extLst>
          </p:nvPr>
        </p:nvGraphicFramePr>
        <p:xfrm>
          <a:off x="5334875" y="1674034"/>
          <a:ext cx="3471774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10518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seattle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private bath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blocks away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just few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street just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quiet street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few blocks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vibrant music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pike place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$75&lt; Price &lt; $100 (n = 91)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90923" y="2210540"/>
            <a:ext cx="2405363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Develop alternative predictive models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1"/>
            <a:r>
              <a:rPr lang="en-US" dirty="0" smtClean="0"/>
              <a:t>Gradient Boosted Regression = </a:t>
            </a:r>
            <a:r>
              <a:rPr lang="en-US" b="1" dirty="0" smtClean="0"/>
              <a:t>24.0</a:t>
            </a:r>
          </a:p>
          <a:p>
            <a:pPr lvl="2"/>
            <a:r>
              <a:rPr lang="en-US" sz="1800" dirty="0" smtClean="0"/>
              <a:t>Based on equivalent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Predictive Models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2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r>
              <a:rPr lang="en-US" sz="2800" dirty="0" smtClean="0"/>
              <a:t>Model Refinement</a:t>
            </a:r>
          </a:p>
          <a:p>
            <a:pPr lvl="1"/>
            <a:r>
              <a:rPr lang="en-US" sz="2400" dirty="0" smtClean="0"/>
              <a:t>Property segmentation</a:t>
            </a:r>
          </a:p>
          <a:p>
            <a:pPr lvl="1"/>
            <a:r>
              <a:rPr lang="en-US" sz="2400" dirty="0" err="1" smtClean="0"/>
              <a:t>Hyperparameter</a:t>
            </a:r>
            <a:r>
              <a:rPr lang="en-US" sz="2400" dirty="0" smtClean="0"/>
              <a:t> tuning</a:t>
            </a:r>
          </a:p>
          <a:p>
            <a:pPr lvl="1"/>
            <a:r>
              <a:rPr lang="en-US" sz="2400" dirty="0" smtClean="0"/>
              <a:t>Part of speech analysis </a:t>
            </a:r>
          </a:p>
          <a:p>
            <a:pPr lvl="1"/>
            <a:r>
              <a:rPr lang="en-US" sz="2400" dirty="0" smtClean="0"/>
              <a:t>Explore statistical inference models</a:t>
            </a:r>
          </a:p>
          <a:p>
            <a:pPr lvl="2"/>
            <a:r>
              <a:rPr lang="en-US" dirty="0" smtClean="0"/>
              <a:t>GLMs</a:t>
            </a:r>
          </a:p>
          <a:p>
            <a:r>
              <a:rPr lang="en-US" sz="2800" dirty="0" smtClean="0"/>
              <a:t>Alternative </a:t>
            </a:r>
            <a:r>
              <a:rPr lang="en-US" sz="2800" dirty="0"/>
              <a:t>Questions to Explore:</a:t>
            </a:r>
          </a:p>
          <a:p>
            <a:pPr lvl="1"/>
            <a:r>
              <a:rPr lang="en-US" dirty="0"/>
              <a:t>Customer acquisition </a:t>
            </a:r>
            <a:r>
              <a:rPr lang="en-US" dirty="0" smtClean="0"/>
              <a:t>probabilistic model</a:t>
            </a:r>
            <a:endParaRPr lang="en-US" dirty="0"/>
          </a:p>
          <a:p>
            <a:pPr lvl="1"/>
            <a:r>
              <a:rPr lang="en-US" dirty="0" smtClean="0"/>
              <a:t>Customer segmentation/clustering</a:t>
            </a:r>
            <a:endParaRPr lang="en-US" dirty="0"/>
          </a:p>
          <a:p>
            <a:pPr lvl="1"/>
            <a:r>
              <a:rPr lang="en-US" dirty="0" smtClean="0"/>
              <a:t>Day-level predictive model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0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used in Gradient Boosting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4163" y="1347063"/>
            <a:ext cx="8574087" cy="52845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listing_gdbr_cols_keep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LISTING DETAILS 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'Bathrooms', 'Bedrooms',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Days_Since_Created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'Number_of_Photos','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Instantbook_Enabled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Listing_Title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'Listing_Main_Image_URL','Listing_URL','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Created_Date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#'Check-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Checkout_Time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Max_Guests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Minimum_Stay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BOOKING HISTORY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'EDR',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Occupancy_Calculated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Annual_Revenue_LTM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Average_Daily_Rate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'Last_Scraped_Date','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Calendar_Last_Updated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#'Number_of_Bookings_LTM','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Count_Blocked_Days_LTM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'Count_Reservation_Days_LTM','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Count_Available_Days_LTM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LOCATION 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'Latitude', 'Longitude',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#'Country',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State','City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Metropolitan_Statistical_Area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EXTENDED STAY DETAILS 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 -Exclude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#'Published_Monthly_Rate','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Published_Nightly_Rate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Published_Weekly_Rate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ADDITIONAL FEES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Security_Deposit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Extra_People_Fee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Cleaning_Fee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HOST QUALITY 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Superhost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'Overall_Rating','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Number_of_Reviews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Response_Time_min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SPECIAL FEATURES 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Pike_Market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private_bath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'view', 'water',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#'walk',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listing_gdbr_cols_dummy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#'Neighborhood',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Zipcode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Cancellation_Policy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Property_Type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514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Laying out assumptions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Phase 1: </a:t>
            </a:r>
            <a:r>
              <a:rPr lang="en-US" dirty="0" smtClean="0"/>
              <a:t>Currently limited to Seattle</a:t>
            </a:r>
            <a:endParaRPr lang="en-US" dirty="0"/>
          </a:p>
          <a:p>
            <a:pPr lvl="1">
              <a:spcBef>
                <a:spcPts val="1800"/>
              </a:spcBef>
            </a:pPr>
            <a:r>
              <a:rPr lang="en-US" b="1" dirty="0"/>
              <a:t>Target: </a:t>
            </a:r>
            <a:r>
              <a:rPr lang="en-US" dirty="0" smtClean="0"/>
              <a:t>Expected </a:t>
            </a:r>
            <a:r>
              <a:rPr lang="en-US" dirty="0"/>
              <a:t>Monthly Revenue  (EMR)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Expected Daily Revenue (EDR)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Project Priority: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Predictive accuracy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Extra feature engineering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Statistical inference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322314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0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2730" y="1498556"/>
            <a:ext cx="4957790" cy="4779100"/>
          </a:xfrm>
        </p:spPr>
        <p:txBody>
          <a:bodyPr/>
          <a:lstStyle/>
          <a:p>
            <a:r>
              <a:rPr lang="en-US" sz="3200" b="1" dirty="0"/>
              <a:t>EDR is driven by: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Location, location, location!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Seasonality</a:t>
            </a:r>
            <a:endParaRPr lang="en-US" sz="2400" dirty="0"/>
          </a:p>
          <a:p>
            <a:pPr lvl="1">
              <a:spcBef>
                <a:spcPts val="1800"/>
              </a:spcBef>
            </a:pPr>
            <a:r>
              <a:rPr lang="en-US" sz="2400" dirty="0"/>
              <a:t>Host quality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Other features?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Identifying Hypotheses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Using initial hypotheses to define analytics strategy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4" y="1498556"/>
            <a:ext cx="2948604" cy="4044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943" y="1384917"/>
            <a:ext cx="3098306" cy="4174977"/>
          </a:xfrm>
          <a:prstGeom prst="rect">
            <a:avLst/>
          </a:prstGeom>
          <a:solidFill>
            <a:schemeClr val="lt1">
              <a:alpha val="1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4420" y="5631435"/>
            <a:ext cx="164339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Density Heat Map</a:t>
            </a:r>
          </a:p>
          <a:p>
            <a:pPr algn="ctr">
              <a:spcBef>
                <a:spcPts val="300"/>
              </a:spcBef>
            </a:pPr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Seattle Airbnb Properties</a:t>
            </a:r>
          </a:p>
        </p:txBody>
      </p:sp>
    </p:spTree>
    <p:extLst>
      <p:ext uri="{BB962C8B-B14F-4D97-AF65-F5344CB8AC3E}">
        <p14:creationId xmlns:p14="http://schemas.microsoft.com/office/powerpoint/2010/main" val="128164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by </a:t>
            </a:r>
            <a:r>
              <a:rPr lang="en-US" sz="1600" dirty="0" err="1" smtClean="0">
                <a:solidFill>
                  <a:schemeClr val="bg1"/>
                </a:solidFill>
              </a:rPr>
              <a:t>Zipcode</a:t>
            </a:r>
            <a:r>
              <a:rPr lang="en-US" sz="1600" dirty="0" smtClean="0">
                <a:solidFill>
                  <a:schemeClr val="bg1"/>
                </a:solidFill>
              </a:rPr>
              <a:t>… but significant variation within </a:t>
            </a:r>
            <a:r>
              <a:rPr lang="en-US" sz="1600" dirty="0" err="1" smtClean="0">
                <a:solidFill>
                  <a:schemeClr val="bg1"/>
                </a:solidFill>
              </a:rPr>
              <a:t>Zipcodes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8" y="1851247"/>
            <a:ext cx="7808925" cy="44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</a:t>
            </a:r>
            <a:r>
              <a:rPr lang="en-US" sz="1600" dirty="0">
                <a:solidFill>
                  <a:schemeClr val="bg1"/>
                </a:solidFill>
              </a:rPr>
              <a:t>by Neighborhood… </a:t>
            </a:r>
            <a:r>
              <a:rPr lang="en-US" sz="1600" dirty="0" smtClean="0">
                <a:solidFill>
                  <a:schemeClr val="bg1"/>
                </a:solidFill>
              </a:rPr>
              <a:t>but significant variation </a:t>
            </a:r>
            <a:r>
              <a:rPr lang="en-US" sz="1600" dirty="0">
                <a:solidFill>
                  <a:schemeClr val="bg1"/>
                </a:solidFill>
              </a:rPr>
              <a:t>within </a:t>
            </a:r>
            <a:r>
              <a:rPr lang="en-US" sz="1600" dirty="0" smtClean="0">
                <a:solidFill>
                  <a:schemeClr val="bg1"/>
                </a:solidFill>
              </a:rPr>
              <a:t>Neighborhoods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Neighborhood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9" y="1785992"/>
            <a:ext cx="7631604" cy="46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7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816"/>
          <a:stretch/>
        </p:blipFill>
        <p:spPr>
          <a:xfrm>
            <a:off x="575231" y="1909067"/>
            <a:ext cx="8071619" cy="4161065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Significant seasonal impact on EDR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174319" y="372582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69"/>
          <a:stretch/>
        </p:blipFill>
        <p:spPr>
          <a:xfrm>
            <a:off x="587250" y="1917577"/>
            <a:ext cx="8153133" cy="4136812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Seasonal impact on occupancy is more severe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-281734" y="3725829"/>
            <a:ext cx="1406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Occupancy Rate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2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685</TotalTime>
  <Words>1556</Words>
  <Application>Microsoft Macintosh PowerPoint</Application>
  <PresentationFormat>On-screen Show (4:3)</PresentationFormat>
  <Paragraphs>511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Spectrum</vt:lpstr>
      <vt:lpstr>Loftium – Project Overview</vt:lpstr>
      <vt:lpstr>Loftium – Project Overview</vt:lpstr>
      <vt:lpstr>Exploring the Data</vt:lpstr>
      <vt:lpstr>Loftium – Project Overview</vt:lpstr>
      <vt:lpstr>Identifying Hypotheses</vt:lpstr>
      <vt:lpstr>Location, Location, Location!</vt:lpstr>
      <vt:lpstr>Location, Location, Location!</vt:lpstr>
      <vt:lpstr>Exploring Seasonality</vt:lpstr>
      <vt:lpstr>Exploring Seasonality</vt:lpstr>
      <vt:lpstr>Exploring Seasonality</vt:lpstr>
      <vt:lpstr>Exploring Host Quality</vt:lpstr>
      <vt:lpstr>Data Exploration</vt:lpstr>
      <vt:lpstr>Loftium – Project Overview</vt:lpstr>
      <vt:lpstr>Evaluating Loftium Model</vt:lpstr>
      <vt:lpstr>Improving Loftium Model</vt:lpstr>
      <vt:lpstr>Loftium – Project Overview</vt:lpstr>
      <vt:lpstr>Finding Additional Features</vt:lpstr>
      <vt:lpstr>Finding Additional Features</vt:lpstr>
      <vt:lpstr>Text Mining</vt:lpstr>
      <vt:lpstr>Text Mining</vt:lpstr>
      <vt:lpstr>Text Mining</vt:lpstr>
      <vt:lpstr>Text Mining</vt:lpstr>
      <vt:lpstr>Text Mining</vt:lpstr>
      <vt:lpstr>Loftium – Project Overview</vt:lpstr>
      <vt:lpstr>Alternative Predictive Models</vt:lpstr>
      <vt:lpstr>Loftium – Next Steps</vt:lpstr>
      <vt:lpstr>Appendix</vt:lpstr>
      <vt:lpstr>Features used in Gradient Boosting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82</cp:revision>
  <dcterms:created xsi:type="dcterms:W3CDTF">2017-03-06T17:16:22Z</dcterms:created>
  <dcterms:modified xsi:type="dcterms:W3CDTF">2017-03-07T06:14:09Z</dcterms:modified>
</cp:coreProperties>
</file>